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9" r:id="rId2"/>
    <p:sldId id="268" r:id="rId3"/>
    <p:sldId id="322" r:id="rId4"/>
    <p:sldId id="323" r:id="rId5"/>
    <p:sldId id="325" r:id="rId6"/>
    <p:sldId id="269" r:id="rId7"/>
    <p:sldId id="321" r:id="rId8"/>
    <p:sldId id="331" r:id="rId9"/>
    <p:sldId id="300" r:id="rId10"/>
    <p:sldId id="298" r:id="rId11"/>
    <p:sldId id="333" r:id="rId12"/>
    <p:sldId id="332" r:id="rId13"/>
  </p:sldIdLst>
  <p:sldSz cx="10058400" cy="7772400"/>
  <p:notesSz cx="7010400" cy="92964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">
          <p15:clr>
            <a:srgbClr val="A4A3A4"/>
          </p15:clr>
        </p15:guide>
        <p15:guide id="2" orient="horz" pos="4613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3661">
          <p15:clr>
            <a:srgbClr val="A4A3A4"/>
          </p15:clr>
        </p15:guide>
        <p15:guide id="5" orient="horz" pos="979">
          <p15:clr>
            <a:srgbClr val="A4A3A4"/>
          </p15:clr>
        </p15:guide>
        <p15:guide id="6" pos="289">
          <p15:clr>
            <a:srgbClr val="A4A3A4"/>
          </p15:clr>
        </p15:guide>
        <p15:guide id="7" pos="141">
          <p15:clr>
            <a:srgbClr val="A4A3A4"/>
          </p15:clr>
        </p15:guide>
        <p15:guide id="8" pos="3306">
          <p15:clr>
            <a:srgbClr val="A4A3A4"/>
          </p15:clr>
        </p15:guide>
        <p15:guide id="9" pos="6042">
          <p15:clr>
            <a:srgbClr val="A4A3A4"/>
          </p15:clr>
        </p15:guide>
        <p15:guide id="10" pos="3170">
          <p15:clr>
            <a:srgbClr val="A4A3A4"/>
          </p15:clr>
        </p15:guide>
        <p15:guide id="11" pos="3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68" autoAdjust="0"/>
  </p:normalViewPr>
  <p:slideViewPr>
    <p:cSldViewPr snapToGrid="0" snapToObjects="1">
      <p:cViewPr>
        <p:scale>
          <a:sx n="76" d="100"/>
          <a:sy n="76" d="100"/>
        </p:scale>
        <p:origin x="269" y="-19"/>
      </p:cViewPr>
      <p:guideLst>
        <p:guide orient="horz" pos="411"/>
        <p:guide orient="horz" pos="4613"/>
        <p:guide orient="horz" pos="2715"/>
        <p:guide orient="horz" pos="3661"/>
        <p:guide orient="horz" pos="979"/>
        <p:guide pos="289"/>
        <p:guide pos="141"/>
        <p:guide pos="3306"/>
        <p:guide pos="6042"/>
        <p:guide pos="3170"/>
        <p:guide pos="3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AC9F7D-A424-4610-9EA8-9C40433803AB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DFAC92-2729-4B9C-8762-30B05925B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3D5E7-3630-4A88-82F4-67DC2EA12736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67059-271B-4754-9477-0E286C472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2DB09F-B328-43E9-A04E-7C1B98A4D2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277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wBrand_PPTemplat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399" cy="77723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210190" y="3073897"/>
            <a:ext cx="9640888" cy="979487"/>
          </a:xfrm>
        </p:spPr>
        <p:txBody>
          <a:bodyPr vert="horz" wrap="square" lIns="91440" tIns="0" rIns="91440" bIns="0" rtlCol="0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44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23838" y="4052888"/>
            <a:ext cx="9626600" cy="814387"/>
          </a:xfrm>
        </p:spPr>
        <p:txBody>
          <a:bodyPr>
            <a:noAutofit/>
          </a:bodyPr>
          <a:lstStyle>
            <a:lvl1pPr algn="ctr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026093" y="7072997"/>
            <a:ext cx="1996352" cy="414337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509412" rtl="0" eaLnBrk="1" latinLnBrk="0" hangingPunct="1">
              <a:buNone/>
              <a:defRPr lang="en-US" sz="22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algn="ctr" defTabSz="509412" rtl="0" eaLnBrk="1" latinLnBrk="0" hangingPunct="1">
              <a:buNone/>
              <a:defRPr lang="en-US" sz="2200" kern="1200" smtClean="0">
                <a:solidFill>
                  <a:schemeClr val="bg1"/>
                </a:solidFill>
                <a:latin typeface="Omnes_GirlScouts Medium" pitchFamily="50" charset="0"/>
                <a:ea typeface="+mn-ea"/>
                <a:cs typeface="+mn-cs"/>
              </a:defRPr>
            </a:lvl2pPr>
            <a:lvl3pPr marL="0" algn="ctr" defTabSz="509412" rtl="0" eaLnBrk="1" latinLnBrk="0" hangingPunct="1">
              <a:buNone/>
              <a:defRPr lang="en-US" sz="2200" kern="1200" smtClean="0">
                <a:solidFill>
                  <a:schemeClr val="bg1"/>
                </a:solidFill>
                <a:latin typeface="Omnes_GirlScouts Medium" pitchFamily="50" charset="0"/>
                <a:ea typeface="+mn-ea"/>
                <a:cs typeface="+mn-cs"/>
              </a:defRPr>
            </a:lvl3pPr>
            <a:lvl4pPr marL="0" algn="ctr" defTabSz="509412" rtl="0" eaLnBrk="1" latinLnBrk="0" hangingPunct="1">
              <a:buNone/>
              <a:defRPr lang="en-US" sz="2200" kern="1200" smtClean="0">
                <a:solidFill>
                  <a:schemeClr val="bg1"/>
                </a:solidFill>
                <a:latin typeface="Omnes_GirlScouts Medium" pitchFamily="50" charset="0"/>
                <a:ea typeface="+mn-ea"/>
                <a:cs typeface="+mn-cs"/>
              </a:defRPr>
            </a:lvl4pPr>
            <a:lvl5pPr marL="0" algn="ctr" defTabSz="509412" rtl="0" eaLnBrk="1" latinLnBrk="0" hangingPunct="1">
              <a:buNone/>
              <a:defRPr lang="en-US" sz="2200" kern="1200" smtClean="0">
                <a:solidFill>
                  <a:schemeClr val="bg1"/>
                </a:solidFill>
                <a:latin typeface="Omnes_GirlScouts Medium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Media Placeholder 13"/>
          <p:cNvSpPr>
            <a:spLocks noGrp="1"/>
          </p:cNvSpPr>
          <p:nvPr>
            <p:ph type="media" sz="quarter" idx="17"/>
          </p:nvPr>
        </p:nvSpPr>
        <p:spPr>
          <a:xfrm>
            <a:off x="1910155" y="2347273"/>
            <a:ext cx="6237570" cy="4121150"/>
          </a:xfrm>
        </p:spPr>
        <p:txBody>
          <a:bodyPr>
            <a:noAutofit/>
          </a:bodyPr>
          <a:lstStyle/>
          <a:p>
            <a:r>
              <a:rPr lang="en-US" smtClean="0"/>
              <a:t>Click icon to add media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no trefo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02555" y="6168788"/>
            <a:ext cx="1255594" cy="1301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Media Placeholder 13"/>
          <p:cNvSpPr>
            <a:spLocks noGrp="1"/>
          </p:cNvSpPr>
          <p:nvPr>
            <p:ph type="media" sz="quarter" idx="17"/>
          </p:nvPr>
        </p:nvSpPr>
        <p:spPr>
          <a:xfrm>
            <a:off x="1910155" y="2347273"/>
            <a:ext cx="6237570" cy="4121150"/>
          </a:xfrm>
        </p:spPr>
        <p:txBody>
          <a:bodyPr>
            <a:noAutofit/>
          </a:bodyPr>
          <a:lstStyle/>
          <a:p>
            <a:r>
              <a:rPr lang="en-US" smtClean="0"/>
              <a:t>Click icon to add media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58788" y="909639"/>
            <a:ext cx="9132887" cy="64135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Video/Image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/Image no Trefo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502555" y="6168788"/>
            <a:ext cx="1255594" cy="1301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58788" y="909639"/>
            <a:ext cx="9132887" cy="64135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Video/Image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Chart Placeholder 11"/>
          <p:cNvSpPr>
            <a:spLocks noGrp="1"/>
          </p:cNvSpPr>
          <p:nvPr>
            <p:ph type="chart" sz="quarter" idx="15"/>
          </p:nvPr>
        </p:nvSpPr>
        <p:spPr>
          <a:xfrm>
            <a:off x="1173707" y="1187335"/>
            <a:ext cx="7629098" cy="4626591"/>
          </a:xfr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bg1"/>
                </a:solidFill>
                <a:latin typeface="Omnes_GirlScouts Semibold" pitchFamily="50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348411" y="6428096"/>
            <a:ext cx="8372511" cy="939800"/>
          </a:xfrm>
          <a:noFill/>
        </p:spPr>
        <p:txBody>
          <a:bodyPr vert="horz" lIns="91440" tIns="45720" rIns="91440" bIns="45720" rtlCol="0">
            <a:no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87338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19113" indent="-177800"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36600" indent="-1635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23938" indent="-2190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5"/>
          </p:nvPr>
        </p:nvSpPr>
        <p:spPr>
          <a:xfrm>
            <a:off x="458788" y="1703388"/>
            <a:ext cx="9132887" cy="4724708"/>
          </a:xfr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bg1"/>
                </a:solidFill>
                <a:latin typeface="Omnes_GirlScouts Semibold" pitchFamily="50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348411" y="6428096"/>
            <a:ext cx="8372511" cy="939800"/>
          </a:xfrm>
          <a:noFill/>
        </p:spPr>
        <p:txBody>
          <a:bodyPr vert="horz" lIns="91440" tIns="45720" rIns="91440" bIns="45720" rtlCol="0">
            <a:no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smtClean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1pPr>
            <a:lvl2pPr marL="287338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2pPr>
            <a:lvl3pPr marL="519113" indent="-177800"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smtClean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3pPr>
            <a:lvl4pPr marL="736600" indent="-1635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4pPr>
            <a:lvl5pPr marL="1023938" indent="-2190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Chart no trefo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611737" y="6168788"/>
            <a:ext cx="1146412" cy="1301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5"/>
          </p:nvPr>
        </p:nvSpPr>
        <p:spPr>
          <a:xfrm>
            <a:off x="458788" y="1703388"/>
            <a:ext cx="9132887" cy="4724708"/>
          </a:xfr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 smtClean="0">
                <a:solidFill>
                  <a:schemeClr val="bg1"/>
                </a:solidFill>
                <a:latin typeface="Omnes_GirlScouts Semibold" pitchFamily="50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348411" y="6428096"/>
            <a:ext cx="9243264" cy="939800"/>
          </a:xfrm>
          <a:noFill/>
        </p:spPr>
        <p:txBody>
          <a:bodyPr vert="horz" lIns="91440" tIns="45720" rIns="91440" bIns="45720" rtlCol="0">
            <a:no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87338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19113" indent="-177800"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36600" indent="-16351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23938" indent="-21907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4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3"/>
          <p:cNvGraphicFramePr>
            <a:graphicFrameLocks noGrp="1"/>
          </p:cNvGraphicFramePr>
          <p:nvPr userDrawn="1"/>
        </p:nvGraphicFramePr>
        <p:xfrm>
          <a:off x="907584" y="1548206"/>
          <a:ext cx="8229600" cy="4195142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mnes_GirlScouts Regular" pitchFamily="50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mnes_GirlScouts Regular" pitchFamily="50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mnes_GirlScouts Regular" pitchFamily="50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mnes_GirlScouts Regular" pitchFamily="50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mnes_GirlScouts Regular" pitchFamily="50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mnes_GirlScouts Regular" pitchFamily="50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6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mnes_GirlScouts Regular" pitchFamily="50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mnes_GirlScouts Regular" pitchFamily="50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924477" y="1587148"/>
            <a:ext cx="4080602" cy="628650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5032375" y="1587148"/>
            <a:ext cx="4080602" cy="628650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924477" y="2225020"/>
            <a:ext cx="4080602" cy="1112992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4950" indent="0">
              <a:buNone/>
              <a:defRPr sz="2000" b="0">
                <a:latin typeface="Omnes_GirlScouts Regular" pitchFamily="50" charset="0"/>
              </a:defRPr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add text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5032375" y="2225020"/>
            <a:ext cx="4080602" cy="1112992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4950" indent="0">
              <a:buNone/>
              <a:defRPr sz="2000" b="0">
                <a:latin typeface="Omnes_GirlScouts Regular" pitchFamily="50" charset="0"/>
              </a:defRPr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add text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924477" y="3369034"/>
            <a:ext cx="4080602" cy="1112992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4950" indent="0">
              <a:buNone/>
              <a:defRPr sz="2000" b="0">
                <a:latin typeface="Omnes_GirlScouts Regular" pitchFamily="50" charset="0"/>
              </a:defRPr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add text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5032375" y="3369034"/>
            <a:ext cx="4080602" cy="1112992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4950" indent="0">
              <a:buNone/>
              <a:defRPr sz="2000" b="0">
                <a:latin typeface="Omnes_GirlScouts Regular" pitchFamily="50" charset="0"/>
              </a:defRPr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add text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924477" y="4574414"/>
            <a:ext cx="4080602" cy="1112992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4950" indent="0">
              <a:buNone/>
              <a:defRPr sz="2000" b="0">
                <a:latin typeface="Omnes_GirlScouts Regular" pitchFamily="50" charset="0"/>
              </a:defRPr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add text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5046225" y="4574414"/>
            <a:ext cx="4080602" cy="1112992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4950" indent="0">
              <a:buNone/>
              <a:defRPr sz="2000" b="0">
                <a:latin typeface="Omnes_GirlScouts Regular" pitchFamily="50" charset="0"/>
              </a:defRPr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add text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4 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 userDrawn="1"/>
        </p:nvGraphicFramePr>
        <p:xfrm>
          <a:off x="458788" y="1538243"/>
          <a:ext cx="9132887" cy="4113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624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9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9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9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9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472118" y="1538244"/>
            <a:ext cx="4572957" cy="432710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476967" y="2040455"/>
            <a:ext cx="4572957" cy="89035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7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458788" y="2930810"/>
            <a:ext cx="4572957" cy="89035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83" name="Text Placeholder 2"/>
          <p:cNvSpPr>
            <a:spLocks noGrp="1"/>
          </p:cNvSpPr>
          <p:nvPr>
            <p:ph type="body" idx="34" hasCustomPrompt="1"/>
          </p:nvPr>
        </p:nvSpPr>
        <p:spPr>
          <a:xfrm>
            <a:off x="459418" y="3835949"/>
            <a:ext cx="4572957" cy="89035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89" name="Text Placeholder 2"/>
          <p:cNvSpPr>
            <a:spLocks noGrp="1"/>
          </p:cNvSpPr>
          <p:nvPr>
            <p:ph type="body" idx="40" hasCustomPrompt="1"/>
          </p:nvPr>
        </p:nvSpPr>
        <p:spPr>
          <a:xfrm>
            <a:off x="476967" y="4762595"/>
            <a:ext cx="4572957" cy="89035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idx="59" hasCustomPrompt="1"/>
          </p:nvPr>
        </p:nvSpPr>
        <p:spPr>
          <a:xfrm>
            <a:off x="5045076" y="1538245"/>
            <a:ext cx="4546600" cy="432710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idx="60" hasCustomPrompt="1"/>
          </p:nvPr>
        </p:nvSpPr>
        <p:spPr>
          <a:xfrm>
            <a:off x="5045076" y="2040456"/>
            <a:ext cx="4546600" cy="89035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idx="61" hasCustomPrompt="1"/>
          </p:nvPr>
        </p:nvSpPr>
        <p:spPr>
          <a:xfrm>
            <a:off x="5045076" y="2930811"/>
            <a:ext cx="4546600" cy="89035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idx="62" hasCustomPrompt="1"/>
          </p:nvPr>
        </p:nvSpPr>
        <p:spPr>
          <a:xfrm>
            <a:off x="5045076" y="3835950"/>
            <a:ext cx="4546600" cy="89035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idx="63" hasCustomPrompt="1"/>
          </p:nvPr>
        </p:nvSpPr>
        <p:spPr>
          <a:xfrm>
            <a:off x="5045076" y="4762596"/>
            <a:ext cx="4546600" cy="890355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8" name="Rectangle 6"/>
          <p:cNvSpPr txBox="1">
            <a:spLocks noChangeArrowheads="1"/>
          </p:cNvSpPr>
          <p:nvPr userDrawn="1"/>
        </p:nvSpPr>
        <p:spPr>
          <a:xfrm>
            <a:off x="-294786" y="7470023"/>
            <a:ext cx="809798" cy="414338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9F6B83-A13F-438C-81FB-70FDF502F3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Omnes_GirlScouts Medium" pitchFamily="50" charset="0"/>
                <a:ea typeface="+mn-ea"/>
                <a:cs typeface="+mn-cs"/>
              </a:rPr>
              <a:pPr marL="0" marR="0" lvl="0" indent="0" algn="ctr" defTabSz="509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Omnes_GirlScouts Medium" pitchFamily="50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 userDrawn="1"/>
        </p:nvGraphicFramePr>
        <p:xfrm>
          <a:off x="458788" y="1538244"/>
          <a:ext cx="9132887" cy="3916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16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7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7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7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7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7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0584" marR="100584" marT="51816" marB="51816"/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00584" marR="100584" marT="51816" marB="518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462898" y="1538243"/>
            <a:ext cx="4582807" cy="432710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467747" y="2040455"/>
            <a:ext cx="4582807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7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449568" y="2698794"/>
            <a:ext cx="4582807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83" name="Text Placeholder 2"/>
          <p:cNvSpPr>
            <a:spLocks noGrp="1"/>
          </p:cNvSpPr>
          <p:nvPr>
            <p:ph type="body" idx="34" hasCustomPrompt="1"/>
          </p:nvPr>
        </p:nvSpPr>
        <p:spPr>
          <a:xfrm>
            <a:off x="450198" y="3412861"/>
            <a:ext cx="4582807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89" name="Text Placeholder 2"/>
          <p:cNvSpPr>
            <a:spLocks noGrp="1"/>
          </p:cNvSpPr>
          <p:nvPr>
            <p:ph type="body" idx="40" hasCustomPrompt="1"/>
          </p:nvPr>
        </p:nvSpPr>
        <p:spPr>
          <a:xfrm>
            <a:off x="467747" y="4093843"/>
            <a:ext cx="4582807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9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449568" y="4800600"/>
            <a:ext cx="4582807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idx="59" hasCustomPrompt="1"/>
          </p:nvPr>
        </p:nvSpPr>
        <p:spPr>
          <a:xfrm>
            <a:off x="5045076" y="1538244"/>
            <a:ext cx="4546600" cy="432710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idx="60" hasCustomPrompt="1"/>
          </p:nvPr>
        </p:nvSpPr>
        <p:spPr>
          <a:xfrm>
            <a:off x="5045076" y="2040456"/>
            <a:ext cx="4546600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idx="61" hasCustomPrompt="1"/>
          </p:nvPr>
        </p:nvSpPr>
        <p:spPr>
          <a:xfrm>
            <a:off x="5045076" y="2698795"/>
            <a:ext cx="4546600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idx="62" hasCustomPrompt="1"/>
          </p:nvPr>
        </p:nvSpPr>
        <p:spPr>
          <a:xfrm>
            <a:off x="5045076" y="3412862"/>
            <a:ext cx="4546600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idx="63" hasCustomPrompt="1"/>
          </p:nvPr>
        </p:nvSpPr>
        <p:spPr>
          <a:xfrm>
            <a:off x="5045076" y="4093844"/>
            <a:ext cx="4546600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idx="64" hasCustomPrompt="1"/>
          </p:nvPr>
        </p:nvSpPr>
        <p:spPr>
          <a:xfrm>
            <a:off x="5045076" y="4800601"/>
            <a:ext cx="4546600" cy="614797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0" name="Rectangle 6"/>
          <p:cNvSpPr txBox="1">
            <a:spLocks noChangeArrowheads="1"/>
          </p:cNvSpPr>
          <p:nvPr userDrawn="1"/>
        </p:nvSpPr>
        <p:spPr>
          <a:xfrm>
            <a:off x="-294786" y="7470023"/>
            <a:ext cx="809798" cy="414338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9F6B83-A13F-438C-81FB-70FDF502F3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Omnes_GirlScouts Medium" pitchFamily="50" charset="0"/>
                <a:ea typeface="+mn-ea"/>
                <a:cs typeface="+mn-cs"/>
              </a:rPr>
              <a:pPr marL="0" marR="0" lvl="0" indent="0" algn="ctr" defTabSz="509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Omnes_GirlScouts Medium" pitchFamily="50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/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Brand_PPTemplat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398" cy="77723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704685" y="3084512"/>
            <a:ext cx="6634163" cy="553998"/>
          </a:xfrm>
          <a:noFill/>
        </p:spPr>
        <p:txBody>
          <a:bodyPr wrap="square" rtlCol="0">
            <a:spAutoFit/>
          </a:bodyPr>
          <a:lstStyle>
            <a:lvl1pPr marL="0" algn="l" defTabSz="509412" rtl="0" eaLnBrk="1" latinLnBrk="0" hangingPunct="1">
              <a:lnSpc>
                <a:spcPct val="150000"/>
              </a:lnSpc>
              <a:buNone/>
              <a:defRPr lang="en-US" sz="20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algn="l" defTabSz="509412" rtl="0" eaLnBrk="1" latinLnBrk="0" hangingPunct="1">
              <a:lnSpc>
                <a:spcPct val="150000"/>
              </a:lnSpc>
              <a:buNone/>
              <a:defRPr lang="en-US" sz="2000" kern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0" algn="l" defTabSz="509412" rtl="0" eaLnBrk="1" latinLnBrk="0" hangingPunct="1">
              <a:lnSpc>
                <a:spcPct val="150000"/>
              </a:lnSpc>
              <a:buNone/>
              <a:defRPr lang="en-US" sz="2000" kern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0" algn="l" defTabSz="509412" rtl="0" eaLnBrk="1" latinLnBrk="0" hangingPunct="1">
              <a:lnSpc>
                <a:spcPct val="150000"/>
              </a:lnSpc>
              <a:buNone/>
              <a:defRPr lang="en-US" sz="2000" kern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0" algn="l" defTabSz="509412" rtl="0" eaLnBrk="1" latinLnBrk="0" hangingPunct="1">
              <a:lnSpc>
                <a:spcPct val="150000"/>
              </a:lnSpc>
              <a:buNone/>
              <a:defRPr lang="en-US" sz="2000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2AA3-6E81-C746-8BB2-6661939CBDDC}" type="slidenum">
              <a:rPr lang="en-US" smtClean="0">
                <a:solidFill>
                  <a:srgbClr val="C7C8CA"/>
                </a:solidFill>
              </a:rPr>
              <a:pPr/>
              <a:t>‹#›</a:t>
            </a:fld>
            <a:endParaRPr lang="en-US" dirty="0">
              <a:solidFill>
                <a:srgbClr val="C7C8C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78814" y="7208035"/>
            <a:ext cx="5844256" cy="23748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359745" y="-844410"/>
            <a:ext cx="7543800" cy="5629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7190"/>
            <a:r>
              <a:rPr lang="en-US" sz="1485" dirty="0">
                <a:solidFill>
                  <a:prstClr val="white"/>
                </a:solidFill>
                <a:latin typeface="Arial"/>
              </a:rPr>
              <a:t>TEXT ONLY PAGE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idx="1"/>
          </p:nvPr>
        </p:nvSpPr>
        <p:spPr>
          <a:xfrm>
            <a:off x="380146" y="1618892"/>
            <a:ext cx="9584070" cy="4807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2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/Back Cover center just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Brand_PPTemplate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398" cy="77723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704685" y="3084512"/>
            <a:ext cx="6634163" cy="553998"/>
          </a:xfrm>
          <a:noFill/>
        </p:spPr>
        <p:txBody>
          <a:bodyPr wrap="square" rtlCol="0">
            <a:spAutoFit/>
          </a:bodyPr>
          <a:lstStyle>
            <a:lvl1pPr marL="0" algn="ctr" defTabSz="509412" rtl="0" eaLnBrk="1" latinLnBrk="0" hangingPunct="1">
              <a:lnSpc>
                <a:spcPct val="150000"/>
              </a:lnSpc>
              <a:buNone/>
              <a:defRPr lang="en-US" sz="20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algn="l" defTabSz="509412" rtl="0" eaLnBrk="1" latinLnBrk="0" hangingPunct="1">
              <a:lnSpc>
                <a:spcPct val="150000"/>
              </a:lnSpc>
              <a:buNone/>
              <a:defRPr lang="en-US" sz="2000" kern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0" algn="l" defTabSz="509412" rtl="0" eaLnBrk="1" latinLnBrk="0" hangingPunct="1">
              <a:lnSpc>
                <a:spcPct val="150000"/>
              </a:lnSpc>
              <a:buNone/>
              <a:defRPr lang="en-US" sz="2000" kern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0" algn="l" defTabSz="509412" rtl="0" eaLnBrk="1" latinLnBrk="0" hangingPunct="1">
              <a:lnSpc>
                <a:spcPct val="150000"/>
              </a:lnSpc>
              <a:buNone/>
              <a:defRPr lang="en-US" sz="2000" kern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0" algn="l" defTabSz="509412" rtl="0" eaLnBrk="1" latinLnBrk="0" hangingPunct="1">
              <a:lnSpc>
                <a:spcPct val="150000"/>
              </a:lnSpc>
              <a:buNone/>
              <a:defRPr lang="en-US" sz="2000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360318" y="998348"/>
            <a:ext cx="9231357" cy="3923329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1313" indent="-2317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683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03275" indent="-1793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255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6"/>
          </p:nvPr>
        </p:nvSpPr>
        <p:spPr>
          <a:xfrm>
            <a:off x="360319" y="998348"/>
            <a:ext cx="4452982" cy="5388597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1313" indent="-2317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683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03275" indent="-1793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255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7"/>
          </p:nvPr>
        </p:nvSpPr>
        <p:spPr>
          <a:xfrm>
            <a:off x="5138693" y="998348"/>
            <a:ext cx="4452982" cy="5388597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1313" indent="-2317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683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03275" indent="-1793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255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58788" y="1006961"/>
            <a:ext cx="4573587" cy="601592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7"/>
          </p:nvPr>
        </p:nvSpPr>
        <p:spPr>
          <a:xfrm>
            <a:off x="5138693" y="998348"/>
            <a:ext cx="4452982" cy="5388597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1313" indent="-2317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2pPr>
            <a:lvl3pPr marL="5683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3pPr>
            <a:lvl4pPr marL="803275" indent="-1793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4pPr>
            <a:lvl5pPr marL="10255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>
                <a:solidFill>
                  <a:schemeClr val="tx1"/>
                </a:solidFill>
                <a:latin typeface="Omnes_GirlScouts Regular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58787" y="1004509"/>
            <a:ext cx="4573587" cy="289454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458787" y="4131177"/>
            <a:ext cx="4573587" cy="289454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8"/>
          </p:nvPr>
        </p:nvSpPr>
        <p:spPr>
          <a:xfrm>
            <a:off x="5138693" y="998348"/>
            <a:ext cx="4452982" cy="5388597"/>
          </a:xfr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1313" indent="-2317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683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03275" indent="-1793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25525" indent="-166688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 lang="en-US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58788" y="1554163"/>
            <a:ext cx="9132887" cy="4860285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no Trefo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018286" y="6046385"/>
            <a:ext cx="1715497" cy="1423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58788" y="1551891"/>
            <a:ext cx="9132887" cy="5012685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3497" y="122832"/>
            <a:ext cx="4100013" cy="769441"/>
          </a:xfrm>
          <a:solidFill>
            <a:schemeClr val="bg1"/>
          </a:solidFill>
        </p:spPr>
        <p:txBody>
          <a:bodyPr wrap="none" anchor="t" anchorCtr="0">
            <a:sp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1-01.jp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0" y="0"/>
            <a:ext cx="10058398" cy="77723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Second level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Third level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88158" y="7004050"/>
            <a:ext cx="1173162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Omnes_GirlScouts Semibold" pitchFamily="50" charset="0"/>
              </a:defRPr>
            </a:lvl1pPr>
          </a:lstStyle>
          <a:p>
            <a:fld id="{60862512-7C05-483D-87C4-E55EA52BEC39}" type="datetime1">
              <a:rPr lang="en-US" smtClean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3978" y="7476087"/>
            <a:ext cx="372813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Omnes_GirlScouts Regular" pitchFamily="50" charset="0"/>
              </a:defRPr>
            </a:lvl1pPr>
          </a:lstStyle>
          <a:p>
            <a:r>
              <a:rPr lang="en-US" smtClean="0"/>
              <a:t>Confidential and Proprietary - Not for Public Distribution - Do Not Copy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294786" y="7470023"/>
            <a:ext cx="80979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latin typeface="Omnes_GirlScouts Medium" pitchFamily="50" charset="0"/>
              </a:defRPr>
            </a:lvl1pPr>
          </a:lstStyle>
          <a:p>
            <a:fld id="{44793BE8-32BF-4C0F-8456-E6FEB7ED53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4" r:id="rId2"/>
    <p:sldLayoutId id="2147483692" r:id="rId3"/>
    <p:sldLayoutId id="2147483662" r:id="rId4"/>
    <p:sldLayoutId id="2147483683" r:id="rId5"/>
    <p:sldLayoutId id="2147483672" r:id="rId6"/>
    <p:sldLayoutId id="2147483680" r:id="rId7"/>
    <p:sldLayoutId id="2147483684" r:id="rId8"/>
    <p:sldLayoutId id="2147483693" r:id="rId9"/>
    <p:sldLayoutId id="2147483688" r:id="rId10"/>
    <p:sldLayoutId id="2147483694" r:id="rId11"/>
    <p:sldLayoutId id="2147483689" r:id="rId12"/>
    <p:sldLayoutId id="2147483697" r:id="rId13"/>
    <p:sldLayoutId id="2147483675" r:id="rId14"/>
    <p:sldLayoutId id="2147483676" r:id="rId15"/>
    <p:sldLayoutId id="2147483690" r:id="rId16"/>
    <p:sldLayoutId id="2147483682" r:id="rId17"/>
    <p:sldLayoutId id="2147483687" r:id="rId18"/>
    <p:sldLayoutId id="2147483686" r:id="rId19"/>
    <p:sldLayoutId id="2147483698" r:id="rId2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none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SzTx/>
        <a:buFont typeface="Arial" pitchFamily="34" charset="0"/>
        <a:buChar char="•"/>
        <a:tabLst/>
        <a:defRPr kumimoji="0" lang="en-US" sz="2400" b="0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Omnes_GirlScouts Semibold" pitchFamily="50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SzTx/>
        <a:buFont typeface="Arial" pitchFamily="34" charset="0"/>
        <a:buChar char="–"/>
        <a:tabLst/>
        <a:defRPr kumimoji="0" lang="en-US" sz="2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Omnes_GirlScouts Regular" pitchFamily="50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SzTx/>
        <a:buFont typeface="Arial" pitchFamily="34" charset="0"/>
        <a:buChar char="•"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Omnes_GirlScouts Regular" pitchFamily="50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Arial" pitchFamily="34" charset="0"/>
        <a:buChar char="•"/>
        <a:tabLst/>
        <a:defRPr kumimoji="0" lang="en-US" sz="16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Omnes_GirlScouts Regular" pitchFamily="50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Arial" pitchFamily="34" charset="0"/>
        <a:buChar char="•"/>
        <a:tabLst/>
        <a:defRPr kumimoji="0" lang="en-US" sz="16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Omnes_GirlScouts Regular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Delegate Training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May 5,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03497" y="122832"/>
            <a:ext cx="9495933" cy="769441"/>
          </a:xfrm>
        </p:spPr>
        <p:txBody>
          <a:bodyPr/>
          <a:lstStyle/>
          <a:p>
            <a:r>
              <a:rPr lang="en-US" dirty="0" err="1" smtClean="0"/>
              <a:t>ByLaws</a:t>
            </a:r>
            <a:r>
              <a:rPr lang="en-US" dirty="0" smtClean="0"/>
              <a:t> </a:t>
            </a:r>
            <a:r>
              <a:rPr lang="en-US" dirty="0" err="1" smtClean="0"/>
              <a:t>TaskForceUpdate</a:t>
            </a:r>
            <a:r>
              <a:rPr lang="en-US" dirty="0" smtClean="0"/>
              <a:t>, continued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6"/>
            <p:extLst>
              <p:ext uri="{D42A27DB-BD31-4B8C-83A1-F6EECF244321}">
                <p14:modId xmlns:p14="http://schemas.microsoft.com/office/powerpoint/2010/main" val="2511183838"/>
              </p:ext>
            </p:extLst>
          </p:nvPr>
        </p:nvGraphicFramePr>
        <p:xfrm>
          <a:off x="360363" y="1258599"/>
          <a:ext cx="4452937" cy="5785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764">
                  <a:extLst>
                    <a:ext uri="{9D8B030D-6E8A-4147-A177-3AD203B41FA5}">
                      <a16:colId xmlns:a16="http://schemas.microsoft.com/office/drawing/2014/main" val="4255750978"/>
                    </a:ext>
                  </a:extLst>
                </a:gridCol>
                <a:gridCol w="564173">
                  <a:extLst>
                    <a:ext uri="{9D8B030D-6E8A-4147-A177-3AD203B41FA5}">
                      <a16:colId xmlns:a16="http://schemas.microsoft.com/office/drawing/2014/main" val="725906108"/>
                    </a:ext>
                  </a:extLst>
                </a:gridCol>
              </a:tblGrid>
              <a:tr h="2155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ARTICLE 3.  BOARD DEVELOPMENT COMMITTEE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646667698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1.  Composition.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A2S1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3465212985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2.   Powers, Responsibilities, and Accountabilities.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A2 S5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644395756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3.  Election, Term and Vacancies.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A2 S2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063869818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4.  Selection and Term of the Board Development Committee Chair.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A2 S3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888453177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5.  Quorum for the Board Development Committee.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A2 S4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047819334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059630890"/>
                  </a:ext>
                </a:extLst>
              </a:tr>
              <a:tr h="2155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ARTICLE 4.  OFFICERS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4242935775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1.  Composition.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A4 S1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610052120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2.  Election, Term and Vacancies.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A4 S2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3452563932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3.   Powers, Responsibilities, and Accountabilities.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A4 S3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969955904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4.  Removal.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A4 S4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4100652104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671958056"/>
                  </a:ext>
                </a:extLst>
              </a:tr>
              <a:tr h="2155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ARTICLE 5.  BOARD OF DIRECTORS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4089183657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1.        Composition.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A5 S2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5940430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2.        Powers, Responsibilities, and Accountabilities.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A5 S1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4001443251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3.        Election, Term and Vacancies.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A5 S3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571711536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4.        Quorum for the Board of Directors.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A5 S7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909779573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5.        Regular Meetings of the Board of Directors.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A5 S5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3355072769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6.        Special Meetings of the Board of Directors.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A5 S6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3935198262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7.        Removal.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A5 S8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51294444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8.       Executive Committee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4208348587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a.  Composition.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A6 S1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3250105287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b.   Powers, Responsibilities, and Accountabilities.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A6 S2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574753659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c.   Quorum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A6 S4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930760095"/>
                  </a:ext>
                </a:extLst>
              </a:tr>
              <a:tr h="2155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d. Meetings.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A6 S3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632011975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9.     Board Committees and Task Groups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622892642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a.  Establishment.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A7 S1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972389934"/>
                  </a:ext>
                </a:extLst>
              </a:tr>
              <a:tr h="188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b.  Appointment and Terms of the Chair.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A7 S2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287185338"/>
                  </a:ext>
                </a:extLst>
              </a:tr>
              <a:tr h="21551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55870812"/>
                  </a:ext>
                </a:extLst>
              </a:tr>
            </a:tbl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7"/>
            <p:extLst>
              <p:ext uri="{D42A27DB-BD31-4B8C-83A1-F6EECF244321}">
                <p14:modId xmlns:p14="http://schemas.microsoft.com/office/powerpoint/2010/main" val="3664164054"/>
              </p:ext>
            </p:extLst>
          </p:nvPr>
        </p:nvGraphicFramePr>
        <p:xfrm>
          <a:off x="4983982" y="1376631"/>
          <a:ext cx="4607693" cy="4943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3913">
                  <a:extLst>
                    <a:ext uri="{9D8B030D-6E8A-4147-A177-3AD203B41FA5}">
                      <a16:colId xmlns:a16="http://schemas.microsoft.com/office/drawing/2014/main" val="792809011"/>
                    </a:ext>
                  </a:extLst>
                </a:gridCol>
                <a:gridCol w="583780">
                  <a:extLst>
                    <a:ext uri="{9D8B030D-6E8A-4147-A177-3AD203B41FA5}">
                      <a16:colId xmlns:a16="http://schemas.microsoft.com/office/drawing/2014/main" val="3847349866"/>
                    </a:ext>
                  </a:extLst>
                </a:gridCol>
              </a:tblGrid>
              <a:tr h="294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ARTICLE 6.  PERSONAL LIABILITY AND INDEMNIFICATION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3838548196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1.        No Personal Liability.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A10 S1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848830691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2.        Indemnification.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A10 S2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777345476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3.        Directors’ and Officers’ Insurance.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A10 S3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505798458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156181020"/>
                  </a:ext>
                </a:extLst>
              </a:tr>
              <a:tr h="294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ARTICLE 7.  MISCELLANEOUS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883178303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1.        Fiscal Year.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996523613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2.        Contributions.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954039863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3.        Depositories.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369394960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4.        Approved Signatures.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147687416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5.        Bonding.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3917991952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6.        Budget.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762247334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7.        Audits.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797499286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8.        Financial Reports.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4265334188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9.        Legal Counsel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A9 S9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20350008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10.      Waiver of Notice Clause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2016007139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11.      Partial Terms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4093776894"/>
                  </a:ext>
                </a:extLst>
              </a:tr>
              <a:tr h="25742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1946738991"/>
                  </a:ext>
                </a:extLst>
              </a:tr>
              <a:tr h="23570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" marR="6045" marT="6045" marB="0" anchor="b"/>
                </a:tc>
                <a:extLst>
                  <a:ext uri="{0D108BD9-81ED-4DB2-BD59-A6C34878D82A}">
                    <a16:rowId xmlns:a16="http://schemas.microsoft.com/office/drawing/2014/main" val="358749875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3095" y="2622288"/>
            <a:ext cx="8862646" cy="4401205"/>
          </a:xfrm>
        </p:spPr>
        <p:txBody>
          <a:bodyPr/>
          <a:lstStyle/>
          <a:p>
            <a:r>
              <a:rPr lang="en-US" sz="2800" dirty="0" smtClean="0"/>
              <a:t>Upcoming Dates to Note</a:t>
            </a:r>
          </a:p>
          <a:p>
            <a:endParaRPr lang="en-US" sz="2800" dirty="0" smtClean="0"/>
          </a:p>
          <a:p>
            <a:pPr algn="l"/>
            <a:r>
              <a:rPr lang="en-US" sz="2800" dirty="0" smtClean="0"/>
              <a:t>August 25, 2021    Delegate Training-Meeting 7 PM</a:t>
            </a:r>
          </a:p>
          <a:p>
            <a:endParaRPr lang="en-US" sz="2800" dirty="0"/>
          </a:p>
          <a:p>
            <a:pPr algn="l"/>
            <a:r>
              <a:rPr lang="en-US" sz="2800" dirty="0" smtClean="0"/>
              <a:t>September 25, 2021    Annual Meeting    10 AM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02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04685" y="3084512"/>
            <a:ext cx="6634163" cy="658835"/>
          </a:xfrm>
        </p:spPr>
        <p:txBody>
          <a:bodyPr/>
          <a:lstStyle/>
          <a:p>
            <a:r>
              <a:rPr lang="en-US" sz="2800" dirty="0" smtClean="0"/>
              <a:t>Questions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88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3497" y="122832"/>
            <a:ext cx="2526076" cy="769441"/>
          </a:xfrm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>
          <a:xfrm>
            <a:off x="360318" y="1537398"/>
            <a:ext cx="9231357" cy="4441371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Agenda</a:t>
            </a:r>
            <a:endParaRPr lang="en-US" sz="2400" u="sng" dirty="0" smtClean="0"/>
          </a:p>
          <a:p>
            <a:pPr lvl="1"/>
            <a:r>
              <a:rPr lang="en-US" sz="2400" dirty="0" smtClean="0"/>
              <a:t>Governance and Operational roles</a:t>
            </a:r>
          </a:p>
          <a:p>
            <a:pPr lvl="1"/>
            <a:r>
              <a:rPr lang="en-US" sz="2400" dirty="0" smtClean="0"/>
              <a:t>Delegate Position Description</a:t>
            </a:r>
          </a:p>
          <a:p>
            <a:pPr lvl="1"/>
            <a:r>
              <a:rPr lang="en-US" sz="2400" dirty="0" smtClean="0"/>
              <a:t>GSHPA Delegate and National Delegate</a:t>
            </a:r>
            <a:endParaRPr lang="en-US" sz="2400" dirty="0"/>
          </a:p>
          <a:p>
            <a:pPr lvl="1"/>
            <a:r>
              <a:rPr lang="en-US" sz="2400" dirty="0" smtClean="0"/>
              <a:t>Strategic Plan Recovery Year 1 and Year 2</a:t>
            </a:r>
          </a:p>
          <a:p>
            <a:pPr lvl="1"/>
            <a:r>
              <a:rPr lang="en-US" sz="2400" dirty="0"/>
              <a:t>Update on By Laws Task Force</a:t>
            </a:r>
          </a:p>
          <a:p>
            <a:pPr lvl="2"/>
            <a:r>
              <a:rPr lang="en-US" sz="2400" dirty="0"/>
              <a:t>Preview of revised order/index</a:t>
            </a:r>
          </a:p>
          <a:p>
            <a:pPr lvl="1"/>
            <a:r>
              <a:rPr lang="en-US" sz="2400" dirty="0" smtClean="0"/>
              <a:t>Upcoming Dates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86" y="126132"/>
            <a:ext cx="9051925" cy="1295400"/>
          </a:xfrm>
        </p:spPr>
        <p:txBody>
          <a:bodyPr/>
          <a:lstStyle/>
          <a:p>
            <a:pPr algn="l">
              <a:lnSpc>
                <a:spcPct val="50000"/>
              </a:lnSpc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Two Kinds of Council Decision Making: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Strategy / Policy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and Operational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754380">
              <a:defRPr/>
            </a:pPr>
            <a:fld id="{F8C12AA3-6E81-C746-8BB2-6661939CBDDC}" type="slidenum">
              <a:rPr lang="en-US" sz="990">
                <a:solidFill>
                  <a:srgbClr val="C7C8CA"/>
                </a:solidFill>
                <a:latin typeface="Arial"/>
              </a:rPr>
              <a:pPr algn="l" defTabSz="754380">
                <a:defRPr/>
              </a:pPr>
              <a:t>3</a:t>
            </a:fld>
            <a:endParaRPr lang="en-US" sz="990" dirty="0">
              <a:solidFill>
                <a:srgbClr val="C7C8CA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146" y="2080008"/>
            <a:ext cx="9584070" cy="4346877"/>
          </a:xfrm>
        </p:spPr>
        <p:txBody>
          <a:bodyPr>
            <a:normAutofit/>
          </a:bodyPr>
          <a:lstStyle/>
          <a:p>
            <a:pPr marL="377190" indent="-377190">
              <a:buFont typeface="+mj-lt"/>
              <a:buAutoNum type="arabicPeriod"/>
            </a:pPr>
            <a:r>
              <a:rPr 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Strategy/ Policy Decisions</a:t>
            </a:r>
          </a:p>
          <a:p>
            <a:pPr marL="0" indent="0">
              <a:buNone/>
            </a:pPr>
            <a:endParaRPr lang="en-US" sz="20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directional, and over-arching decisions.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Examining membership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Adopting a policy on diversity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Exploring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recruitment strategies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3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46" y="323492"/>
            <a:ext cx="9051925" cy="1295400"/>
          </a:xfrm>
        </p:spPr>
        <p:txBody>
          <a:bodyPr/>
          <a:lstStyle/>
          <a:p>
            <a:pPr algn="l">
              <a:lnSpc>
                <a:spcPct val="50000"/>
              </a:lnSpc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Two Kinds of Council Decision Making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Strategy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/ Policy vs. Operational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754380">
              <a:defRPr/>
            </a:pPr>
            <a:fld id="{F8C12AA3-6E81-C746-8BB2-6661939CBDDC}" type="slidenum">
              <a:rPr lang="en-US" sz="990">
                <a:solidFill>
                  <a:srgbClr val="C7C8CA"/>
                </a:solidFill>
                <a:latin typeface="Arial"/>
              </a:rPr>
              <a:pPr algn="l" defTabSz="754380">
                <a:defRPr/>
              </a:pPr>
              <a:t>4</a:t>
            </a:fld>
            <a:endParaRPr lang="en-US" sz="990" dirty="0">
              <a:solidFill>
                <a:srgbClr val="C7C8CA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7190" indent="-377190">
              <a:buFont typeface="+mj-lt"/>
              <a:buAutoNum type="arabicPeriod" startAt="2"/>
            </a:pPr>
            <a:r>
              <a:rPr 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Decisions</a:t>
            </a:r>
          </a:p>
          <a:p>
            <a:pPr marL="0" indent="0">
              <a:buNone/>
            </a:pPr>
            <a:endParaRPr lang="en-US" sz="20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Decisions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day-to-day implementation of strategic decisions.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marL="0" indent="0">
              <a:buNone/>
            </a:pPr>
            <a:endParaRPr lang="en-US" sz="20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Deciding on the length of the fall product and cookie sales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designs and schedules to deliver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Deciding when to roll out new membership software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68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50000"/>
              </a:lnSpc>
            </a:pPr>
            <a:r>
              <a:rPr lang="en-US" sz="2800" b="1" dirty="0" smtClean="0"/>
              <a:t>Strategy- and Policy- </a:t>
            </a:r>
            <a:r>
              <a:rPr lang="en-US" sz="2800" b="1" dirty="0" smtClean="0"/>
              <a:t>Influencing Opportunities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754380">
              <a:defRPr/>
            </a:pPr>
            <a:fld id="{F8C12AA3-6E81-C746-8BB2-6661939CBDDC}" type="slidenum">
              <a:rPr lang="en-US" sz="990">
                <a:solidFill>
                  <a:srgbClr val="C7C8CA"/>
                </a:solidFill>
                <a:latin typeface="Arial"/>
              </a:rPr>
              <a:pPr algn="l" defTabSz="754380">
                <a:defRPr/>
              </a:pPr>
              <a:t>5</a:t>
            </a:fld>
            <a:endParaRPr lang="en-US" sz="990" dirty="0">
              <a:solidFill>
                <a:srgbClr val="C7C8CA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146" y="1606550"/>
            <a:ext cx="9584070" cy="4312285"/>
          </a:xfrm>
        </p:spPr>
        <p:txBody>
          <a:bodyPr>
            <a:normAutofit/>
          </a:bodyPr>
          <a:lstStyle/>
          <a:p>
            <a:pPr marL="277654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GSHPA Governance Meetings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Annual Meeting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right to vote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Referrals for officers, board and committee positions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Serving on ad hoc committees and task groups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77654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80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3497" y="122832"/>
            <a:ext cx="7024680" cy="769441"/>
          </a:xfrm>
        </p:spPr>
        <p:txBody>
          <a:bodyPr/>
          <a:lstStyle/>
          <a:p>
            <a:r>
              <a:rPr lang="en-US" dirty="0" smtClean="0"/>
              <a:t>Roles and Responsibilities </a:t>
            </a:r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idx="16"/>
          </p:nvPr>
        </p:nvPicPr>
        <p:blipFill>
          <a:blip r:embed="rId2"/>
          <a:stretch>
            <a:fillRect/>
          </a:stretch>
        </p:blipFill>
        <p:spPr>
          <a:xfrm>
            <a:off x="1263289" y="998537"/>
            <a:ext cx="6654811" cy="5897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04685" y="3084512"/>
            <a:ext cx="6634163" cy="658835"/>
          </a:xfrm>
        </p:spPr>
        <p:txBody>
          <a:bodyPr/>
          <a:lstStyle/>
          <a:p>
            <a:r>
              <a:rPr lang="en-US" sz="2800" dirty="0" smtClean="0"/>
              <a:t>Questions 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21" y="240166"/>
            <a:ext cx="8270048" cy="1050272"/>
          </a:xfrm>
        </p:spPr>
        <p:txBody>
          <a:bodyPr/>
          <a:lstStyle/>
          <a:p>
            <a:r>
              <a:rPr lang="en-US" dirty="0" smtClean="0"/>
              <a:t>Strategy Statement Worksheet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9421" y="1431902"/>
            <a:ext cx="9514922" cy="4785947"/>
            <a:chOff x="1623238" y="1773133"/>
            <a:chExt cx="8947237" cy="4565989"/>
          </a:xfrm>
        </p:grpSpPr>
        <p:sp>
          <p:nvSpPr>
            <p:cNvPr id="7" name="Rectangle 6"/>
            <p:cNvSpPr/>
            <p:nvPr/>
          </p:nvSpPr>
          <p:spPr>
            <a:xfrm>
              <a:off x="5867723" y="1906520"/>
              <a:ext cx="277376" cy="2272799"/>
            </a:xfrm>
            <a:prstGeom prst="rect">
              <a:avLst/>
            </a:prstGeom>
            <a:solidFill>
              <a:srgbClr val="A66BD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377190">
                <a:defRPr/>
              </a:pPr>
              <a:endParaRPr lang="en-US" sz="1485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68305" y="1865837"/>
              <a:ext cx="3988554" cy="233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77190">
                <a:defRPr/>
              </a:pPr>
              <a:endParaRPr lang="en-US" sz="990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2364" y="1918782"/>
              <a:ext cx="269032" cy="1557589"/>
            </a:xfrm>
            <a:prstGeom prst="rect">
              <a:avLst/>
            </a:prstGeom>
            <a:solidFill>
              <a:srgbClr val="ED7D3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377190">
                <a:defRPr/>
              </a:pPr>
              <a:endParaRPr lang="en-US" sz="1485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39128" y="2019912"/>
              <a:ext cx="3491597" cy="209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1447" indent="-141447" defTabSz="377190">
                <a:buFont typeface="Arial" panose="020B0604020202020204" pitchFamily="34" charset="0"/>
                <a:buChar char="•"/>
                <a:defRPr/>
              </a:pPr>
              <a:endParaRPr lang="en-US" sz="825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43597" y="1915768"/>
              <a:ext cx="3775952" cy="1589527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377190">
                <a:defRPr/>
              </a:pPr>
              <a:endParaRPr lang="en-US" sz="1114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4862" y="5013663"/>
              <a:ext cx="3764688" cy="1291600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377190">
                <a:defRPr/>
              </a:pPr>
              <a:endParaRPr lang="en-US" sz="1114" kern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623238" y="1773133"/>
              <a:ext cx="8947237" cy="4565989"/>
              <a:chOff x="99237" y="1773133"/>
              <a:chExt cx="8947237" cy="456598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78630" y="3529614"/>
                <a:ext cx="261849" cy="1450713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vert="vert270" rtlCol="0" anchor="ctr"/>
              <a:lstStyle/>
              <a:p>
                <a:pPr algn="ctr" defTabSz="377190">
                  <a:defRPr/>
                </a:pPr>
                <a:r>
                  <a:rPr lang="en-US" sz="1155" kern="0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REVENUE</a:t>
                </a:r>
                <a:r>
                  <a:rPr lang="en-US" sz="1155" kern="0" dirty="0">
                    <a:solidFill>
                      <a:prstClr val="white"/>
                    </a:solidFill>
                    <a:latin typeface="Calibri"/>
                  </a:rPr>
                  <a:t> </a:t>
                </a:r>
                <a:endParaRPr lang="en-US" sz="1155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6200000">
                <a:off x="3897634" y="2735193"/>
                <a:ext cx="1169552" cy="253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377190">
                  <a:defRPr/>
                </a:pPr>
                <a:r>
                  <a:rPr lang="en-US" sz="1155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VOLUNTEER</a:t>
                </a:r>
                <a:endParaRPr lang="en-US" sz="1155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4690366" y="2553349"/>
                <a:ext cx="438912" cy="1060704"/>
                <a:chOff x="111511" y="3321412"/>
                <a:chExt cx="2305324" cy="5157216"/>
              </a:xfrm>
            </p:grpSpPr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7442" y="3321412"/>
                  <a:ext cx="2093332" cy="5157216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1511" y="4130023"/>
                  <a:ext cx="2305324" cy="2539737"/>
                </a:xfrm>
                <a:prstGeom prst="rect">
                  <a:avLst/>
                </a:prstGeom>
              </p:spPr>
            </p:pic>
          </p:grpSp>
          <p:sp>
            <p:nvSpPr>
              <p:cNvPr id="19" name="Rectangle 18"/>
              <p:cNvSpPr/>
              <p:nvPr/>
            </p:nvSpPr>
            <p:spPr>
              <a:xfrm>
                <a:off x="4676849" y="1908677"/>
                <a:ext cx="4241149" cy="2293576"/>
              </a:xfrm>
              <a:prstGeom prst="rect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377190">
                  <a:defRPr/>
                </a:pPr>
                <a:endParaRPr lang="en-US" sz="1114" kern="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521777" y="2166332"/>
                <a:ext cx="437510" cy="1063642"/>
                <a:chOff x="131200" y="2204926"/>
                <a:chExt cx="2305324" cy="5154227"/>
              </a:xfrm>
            </p:grpSpPr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9469" y="2204926"/>
                  <a:ext cx="2092125" cy="5154227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200" y="3261928"/>
                  <a:ext cx="2305324" cy="2539737"/>
                </a:xfrm>
                <a:prstGeom prst="rect">
                  <a:avLst/>
                </a:prstGeom>
              </p:spPr>
            </p:pic>
          </p:grpSp>
          <p:sp>
            <p:nvSpPr>
              <p:cNvPr id="21" name="TextBox 20"/>
              <p:cNvSpPr txBox="1"/>
              <p:nvPr/>
            </p:nvSpPr>
            <p:spPr>
              <a:xfrm>
                <a:off x="955260" y="1878289"/>
                <a:ext cx="3450350" cy="233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377190">
                  <a:spcBef>
                    <a:spcPts val="83"/>
                  </a:spcBef>
                  <a:defRPr/>
                </a:pPr>
                <a:endParaRPr lang="en-US" sz="990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518494" y="3760592"/>
                <a:ext cx="438912" cy="1060704"/>
                <a:chOff x="2522023" y="1176921"/>
                <a:chExt cx="2305324" cy="5162548"/>
              </a:xfrm>
            </p:grpSpPr>
            <p:pic>
              <p:nvPicPr>
                <p:cNvPr id="32" name="Picture 31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629154" y="1176921"/>
                  <a:ext cx="2095495" cy="5162548"/>
                </a:xfrm>
                <a:prstGeom prst="rect">
                  <a:avLst/>
                </a:prstGeom>
              </p:spPr>
            </p:pic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22023" y="2040118"/>
                  <a:ext cx="2305324" cy="2539738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 22"/>
              <p:cNvSpPr/>
              <p:nvPr/>
            </p:nvSpPr>
            <p:spPr>
              <a:xfrm>
                <a:off x="512242" y="3529613"/>
                <a:ext cx="3775952" cy="1462790"/>
              </a:xfrm>
              <a:prstGeom prst="rect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377190">
                  <a:defRPr/>
                </a:pPr>
                <a:endParaRPr lang="en-US" sz="1114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036427" y="4972086"/>
                <a:ext cx="3997606" cy="209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377190">
                  <a:spcBef>
                    <a:spcPts val="248"/>
                  </a:spcBef>
                  <a:defRPr/>
                </a:pPr>
                <a:endParaRPr lang="en-US" sz="825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530498" y="5151923"/>
                <a:ext cx="389615" cy="1060704"/>
                <a:chOff x="-21649967" y="8080070"/>
                <a:chExt cx="2046399" cy="5166355"/>
              </a:xfrm>
            </p:grpSpPr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1526623" y="8080070"/>
                  <a:ext cx="1861515" cy="5166355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1649967" y="8892495"/>
                  <a:ext cx="2046399" cy="2539739"/>
                </a:xfrm>
                <a:prstGeom prst="rect">
                  <a:avLst/>
                </a:prstGeom>
              </p:spPr>
            </p:pic>
          </p:grpSp>
          <p:sp>
            <p:nvSpPr>
              <p:cNvPr id="26" name="TextBox 25"/>
              <p:cNvSpPr txBox="1"/>
              <p:nvPr/>
            </p:nvSpPr>
            <p:spPr>
              <a:xfrm rot="16200000">
                <a:off x="-449313" y="2504716"/>
                <a:ext cx="1614115" cy="253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377190">
                  <a:defRPr/>
                </a:pPr>
                <a:r>
                  <a:rPr lang="en-US" sz="1155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GIRLS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6200000">
                <a:off x="-260708" y="5496116"/>
                <a:ext cx="1179056" cy="253961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ctr" defTabSz="377190">
                  <a:defRPr/>
                </a:pPr>
                <a:r>
                  <a:rPr lang="en-US" sz="1155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OPERATIONS</a:t>
                </a: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99237" y="1773133"/>
                <a:ext cx="8947237" cy="4565989"/>
              </a:xfrm>
              <a:prstGeom prst="roundRect">
                <a:avLst>
                  <a:gd name="adj" fmla="val 964"/>
                </a:avLst>
              </a:prstGeom>
              <a:noFill/>
              <a:ln w="76200" cap="flat" cmpd="sng" algn="ctr">
                <a:solidFill>
                  <a:srgbClr val="EC008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377190">
                  <a:defRPr/>
                </a:pPr>
                <a:endParaRPr lang="en-US" sz="1485" kern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38" y="4802304"/>
            <a:ext cx="372684" cy="98549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26" y="4983010"/>
            <a:ext cx="372150" cy="440061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232702" y="4296871"/>
            <a:ext cx="4518672" cy="1983322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77190">
              <a:defRPr/>
            </a:pPr>
            <a:endParaRPr lang="en-US" sz="1114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82785" y="4296871"/>
            <a:ext cx="298955" cy="1880672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377190">
              <a:defRPr/>
            </a:pPr>
            <a:endParaRPr lang="en-US" sz="825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4200570" y="5034877"/>
            <a:ext cx="1683031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77190">
              <a:defRPr/>
            </a:pPr>
            <a:r>
              <a:rPr lang="en-US" sz="1155" kern="0" dirty="0">
                <a:solidFill>
                  <a:prstClr val="black"/>
                </a:solidFill>
                <a:latin typeface="Arial Rounded MT Bold" panose="020F0704030504030204" pitchFamily="34" charset="0"/>
              </a:rPr>
              <a:t>BRAND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03288" y="1950965"/>
            <a:ext cx="3482043" cy="1340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Movement Strategy: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Reach and Retain </a:t>
            </a: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more girls from all </a:t>
            </a: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communities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Council Strategy:  Imperative #3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Steady Increase Membership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540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OPERATIONS SUBCOMMITTEE</a:t>
            </a:r>
            <a:endParaRPr lang="en-US" sz="1540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49165" y="1969523"/>
            <a:ext cx="3486970" cy="184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Movement Strategy: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Transform the Volunteer Experience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Council Strategy: Imperatives #1 and 2 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Recruit and Retain the Best and Brightest Volunteers and Staff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Invest in Troop </a:t>
            </a: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Support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540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OPERATIONS SUBCOMMITTEE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28834" y="3340979"/>
            <a:ext cx="3486970" cy="1910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Movement Strategy: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Reimagine Revenue Resources</a:t>
            </a: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Council Strategy:  Imperative #4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Develop </a:t>
            </a: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a Financially Sustainable Business Model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540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FUND </a:t>
            </a:r>
            <a:r>
              <a:rPr lang="en-US" sz="1540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DEVELOPMENT/FINANCE SUBCOMMITTEES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44113" y="4871695"/>
            <a:ext cx="3486970" cy="2017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Movement Strategy: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Effective Operations 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Council Strategy: Imperative #1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Recruit and Retain the Best and Brightest Volunteers 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540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OPERATIONS </a:t>
            </a:r>
            <a:r>
              <a:rPr lang="en-US" sz="1540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SUBCOMMITTEE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20377" y="4449148"/>
            <a:ext cx="3964726" cy="15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Movement Strategy:</a:t>
            </a:r>
          </a:p>
          <a:p>
            <a:pPr defTabSz="1005840">
              <a:defRPr/>
            </a:pPr>
            <a:r>
              <a:rPr lang="en-US" sz="1121" dirty="0">
                <a:solidFill>
                  <a:prstClr val="black"/>
                </a:solidFill>
                <a:latin typeface="Arial Rounded MT Bold" panose="020F0704030504030204" pitchFamily="34" charset="0"/>
              </a:rPr>
              <a:t>Relevant Brand</a:t>
            </a:r>
            <a:endParaRPr lang="en-US" sz="112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  <a:cs typeface="Arial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b="1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Council Strategy: Imperative #4 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068" dirty="0">
                <a:solidFill>
                  <a:sysClr val="windowText" lastClr="000000"/>
                </a:solidFill>
                <a:latin typeface="Arial Rounded MT Bold" panose="020F0704030504030204" pitchFamily="34" charset="0"/>
                <a:cs typeface="Arial" pitchFamily="34" charset="0"/>
              </a:rPr>
              <a:t>Develop a Financially Sustainable Business Model</a:t>
            </a: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endParaRPr lang="en-US" sz="1068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  <a:p>
            <a:pPr marL="0" lvl="1" defTabSz="474594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1540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FUND DEVELOPMENT/FINANCE SUBCOMMITTEES</a:t>
            </a:r>
            <a:endParaRPr lang="en-US" sz="1540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334" y="6599025"/>
            <a:ext cx="9500442" cy="3970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005840">
              <a:defRPr/>
            </a:pPr>
            <a:r>
              <a:rPr lang="en-US" sz="1980" b="1" dirty="0">
                <a:ln w="22225">
                  <a:solidFill>
                    <a:srgbClr val="EC008B"/>
                  </a:solidFill>
                  <a:prstDash val="solid"/>
                </a:ln>
                <a:solidFill>
                  <a:srgbClr val="0070C0"/>
                </a:solidFill>
                <a:latin typeface="Calibri"/>
              </a:rPr>
              <a:t>                                               Diversity, Equity, Inclusion, Access </a:t>
            </a:r>
            <a:endParaRPr lang="en-US" sz="1980" b="1" dirty="0">
              <a:ln w="22225">
                <a:solidFill>
                  <a:srgbClr val="EC008B"/>
                </a:solidFill>
                <a:prstDash val="solid"/>
              </a:ln>
              <a:solidFill>
                <a:srgbClr val="0070C0"/>
              </a:solidFill>
              <a:latin typeface="Calibri"/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2430780" y="6311319"/>
            <a:ext cx="533095" cy="10762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5840">
              <a:defRPr/>
            </a:pPr>
            <a:endParaRPr lang="en-US" sz="198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7040880" y="6336848"/>
            <a:ext cx="533095" cy="10762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05840">
              <a:defRPr/>
            </a:pPr>
            <a:endParaRPr lang="en-US" sz="198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1005840">
              <a:defRPr/>
            </a:pPr>
            <a:fld id="{F8C12AA3-6E81-C746-8BB2-6661939CBDDC}" type="slidenum">
              <a:rPr lang="en-US" sz="1320">
                <a:solidFill>
                  <a:srgbClr val="C7C8CA"/>
                </a:solidFill>
                <a:latin typeface="Arial"/>
              </a:rPr>
              <a:pPr algn="l" defTabSz="1005840">
                <a:defRPr/>
              </a:pPr>
              <a:t>8</a:t>
            </a:fld>
            <a:endParaRPr lang="en-US" sz="1320" dirty="0">
              <a:solidFill>
                <a:srgbClr val="C7C8CA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779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and Proprietary - Not for Public Distribution - Do Not Copy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93BE8-32BF-4C0F-8456-E6FEB7ED53A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03497" y="122832"/>
            <a:ext cx="6857390" cy="769441"/>
          </a:xfrm>
        </p:spPr>
        <p:txBody>
          <a:bodyPr/>
          <a:lstStyle/>
          <a:p>
            <a:r>
              <a:rPr lang="en-US" dirty="0" smtClean="0"/>
              <a:t>Bylaws Task Force Update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07701"/>
              </p:ext>
            </p:extLst>
          </p:nvPr>
        </p:nvGraphicFramePr>
        <p:xfrm>
          <a:off x="458789" y="1175656"/>
          <a:ext cx="8202890" cy="5768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3609">
                  <a:extLst>
                    <a:ext uri="{9D8B030D-6E8A-4147-A177-3AD203B41FA5}">
                      <a16:colId xmlns:a16="http://schemas.microsoft.com/office/drawing/2014/main" val="959091371"/>
                    </a:ext>
                  </a:extLst>
                </a:gridCol>
                <a:gridCol w="1039281">
                  <a:extLst>
                    <a:ext uri="{9D8B030D-6E8A-4147-A177-3AD203B41FA5}">
                      <a16:colId xmlns:a16="http://schemas.microsoft.com/office/drawing/2014/main" val="2290535044"/>
                    </a:ext>
                  </a:extLst>
                </a:gridCol>
              </a:tblGrid>
              <a:tr h="62452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Proposed by Subcommittee 3.5.2021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Current ByLaws Index reference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3123846273"/>
                  </a:ext>
                </a:extLst>
              </a:tr>
              <a:tr h="210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ARTICLE 1.  THE CORPORATION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1260510900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1.       Corporate Name.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 1, S1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1478012721"/>
                  </a:ext>
                </a:extLst>
              </a:tr>
              <a:tr h="315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2.       Purpose (Mission statement &amp; area Served)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New Language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3860536784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        Membership.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 1, S2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519342451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4.       Property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 9, S10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4002070514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5.       Annual Meeting.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76647994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a. Nominations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707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3077531272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6.      Special Meetings of the Corporation.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2064622599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7.      Member Proposals.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1176599131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8.      Parliamentary Authority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711910189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9.      Quorum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3607029363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10.    Definition of present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127946135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11.    Amendments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429942234"/>
                  </a:ext>
                </a:extLst>
              </a:tr>
              <a:tr h="210513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2616607216"/>
                  </a:ext>
                </a:extLst>
              </a:tr>
              <a:tr h="210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ARTICLE 2.  THE DELEGATES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4210561559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1.        Corporate Delegates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4040264314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1.  Composition.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4019917578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2.  Powers, Responsibilities, and Accountabilities.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1002389082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3.   Election, Term and Vacancies.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A1S5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4001824206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4.   Geographic Subdivisions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1190430726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5.   Voting Procedures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1238972114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6.   Quorum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A1 S10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803201215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2.       National Council Delegates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1198738333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1.  Composition.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4292089110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2.  Powers, Responsibilities, and Accountabilities.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836115028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          3.  Election, Term and Vacancies.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3901252001"/>
                  </a:ext>
                </a:extLst>
              </a:tr>
              <a:tr h="18244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2" marR="6242" marT="6242" marB="0" anchor="b"/>
                </a:tc>
                <a:extLst>
                  <a:ext uri="{0D108BD9-81ED-4DB2-BD59-A6C34878D82A}">
                    <a16:rowId xmlns:a16="http://schemas.microsoft.com/office/drawing/2014/main" val="25886344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305132011">
  <a:themeElements>
    <a:clrScheme name="girl Scouts">
      <a:dk1>
        <a:sysClr val="windowText" lastClr="000000"/>
      </a:dk1>
      <a:lt1>
        <a:sysClr val="window" lastClr="FFFFFF"/>
      </a:lt1>
      <a:dk2>
        <a:srgbClr val="00AE58"/>
      </a:dk2>
      <a:lt2>
        <a:srgbClr val="BCBEC0"/>
      </a:lt2>
      <a:accent1>
        <a:srgbClr val="00AE58"/>
      </a:accent1>
      <a:accent2>
        <a:srgbClr val="3DB7E4"/>
      </a:accent2>
      <a:accent3>
        <a:srgbClr val="F3CF45"/>
      </a:accent3>
      <a:accent4>
        <a:srgbClr val="8E258D"/>
      </a:accent4>
      <a:accent5>
        <a:srgbClr val="3DB7E4"/>
      </a:accent5>
      <a:accent6>
        <a:srgbClr val="F3CF45"/>
      </a:accent6>
      <a:hlink>
        <a:srgbClr val="C60C2E"/>
      </a:hlink>
      <a:folHlink>
        <a:srgbClr val="8E25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PP-TrefoilB_Arial (2)</Template>
  <TotalTime>138</TotalTime>
  <Words>1111</Words>
  <Application>Microsoft Office PowerPoint</Application>
  <PresentationFormat>Custom</PresentationFormat>
  <Paragraphs>242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Rounded MT Bold</vt:lpstr>
      <vt:lpstr>Calibri</vt:lpstr>
      <vt:lpstr>Omnes_GirlScouts Medium</vt:lpstr>
      <vt:lpstr>Omnes_GirlScouts Regular</vt:lpstr>
      <vt:lpstr>Omnes_GirlScouts Semibold</vt:lpstr>
      <vt:lpstr>Times New Roman</vt:lpstr>
      <vt:lpstr>PP305132011</vt:lpstr>
      <vt:lpstr>Delegate Training 2021</vt:lpstr>
      <vt:lpstr>Welcome</vt:lpstr>
      <vt:lpstr>Two Kinds of Council Decision Making:  Strategy / Policy and Operational</vt:lpstr>
      <vt:lpstr>Two Kinds of Council Decision Making:  Strategy / Policy vs. Operational</vt:lpstr>
      <vt:lpstr>Strategy- and Policy- Influencing Opportunities</vt:lpstr>
      <vt:lpstr>Roles and Responsibilities </vt:lpstr>
      <vt:lpstr>PowerPoint Presentation</vt:lpstr>
      <vt:lpstr>Strategy Statement Worksheet</vt:lpstr>
      <vt:lpstr>Bylaws Task Force Update</vt:lpstr>
      <vt:lpstr>ByLaws TaskForceUpdate, continued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Delegate Training 2021</dc:title>
  <dc:creator>Debra Bogdanski</dc:creator>
  <cp:lastModifiedBy>Debra Bogdanski</cp:lastModifiedBy>
  <cp:revision>14</cp:revision>
  <cp:lastPrinted>2010-04-01T20:23:11Z</cp:lastPrinted>
  <dcterms:created xsi:type="dcterms:W3CDTF">2021-05-05T17:03:33Z</dcterms:created>
  <dcterms:modified xsi:type="dcterms:W3CDTF">2021-05-05T19:21:57Z</dcterms:modified>
</cp:coreProperties>
</file>